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7" r:id="rId10"/>
    <p:sldId id="265" r:id="rId11"/>
    <p:sldId id="266" r:id="rId12"/>
  </p:sldIdLst>
  <p:sldSz cx="18288000" cy="10287000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Clear Sans Regular Bold" panose="020B0604020202020204" charset="0"/>
      <p:regular r:id="rId18"/>
    </p:embeddedFont>
    <p:embeddedFont>
      <p:font typeface="Gadugi" panose="020B0502040204020203" pitchFamily="34" charset="0"/>
      <p:regular r:id="rId19"/>
      <p:bold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AFF"/>
    <a:srgbClr val="A100FF"/>
    <a:srgbClr val="883C84"/>
    <a:srgbClr val="461B49"/>
    <a:srgbClr val="963488"/>
    <a:srgbClr val="2831A2"/>
    <a:srgbClr val="2086AA"/>
    <a:srgbClr val="1994B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0279" autoAdjust="0"/>
    <p:restoredTop sz="73146" autoAdjust="0"/>
  </p:normalViewPr>
  <p:slideViewPr>
    <p:cSldViewPr>
      <p:cViewPr varScale="1">
        <p:scale>
          <a:sx n="41" d="100"/>
          <a:sy n="41" d="100"/>
        </p:scale>
        <p:origin x="802" y="8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24.12.2022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24.12.2022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</a:t>
            </a:fld>
            <a:endParaRPr lang="cs-CZ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24.12.2022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10</a:t>
            </a:fld>
            <a:endParaRPr lang="cs-CZ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24.12.2022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11</a:t>
            </a:fld>
            <a:endParaRPr lang="cs-CZ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24.12.2022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2</a:t>
            </a:fld>
            <a:endParaRPr lang="cs-CZ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24.12.2022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3</a:t>
            </a:fld>
            <a:endParaRPr lang="cs-CZ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24.12.2022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4</a:t>
            </a:fld>
            <a:endParaRPr lang="cs-CZ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24.12.2022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5</a:t>
            </a:fld>
            <a:endParaRPr lang="cs-CZ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24.12.2022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6</a:t>
            </a:fld>
            <a:endParaRPr lang="cs-CZ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24.12.2022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7</a:t>
            </a:fld>
            <a:endParaRPr lang="cs-CZ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24.12.2022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8</a:t>
            </a:fld>
            <a:endParaRPr lang="cs-CZ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24.12.2022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847306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12/24/2022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12/24/2022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jpeg"/><Relationship Id="rId4" Type="http://schemas.openxmlformats.org/officeDocument/2006/relationships/image" Target="../media/image18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22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2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5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6.svg"/><Relationship Id="rId9" Type="http://schemas.openxmlformats.org/officeDocument/2006/relationships/image" Target="../media/image1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18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6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hyperlink" Target="https://app.powerbi.com/groups/me/reports/44ef310e-40c8-4479-8338-c8038fd72580/ReportSection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6394731" y="0"/>
            <a:ext cx="1893269" cy="10287000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3" name="Group 3"/>
          <p:cNvGrpSpPr/>
          <p:nvPr/>
        </p:nvGrpSpPr>
        <p:grpSpPr>
          <a:xfrm>
            <a:off x="6545735" y="406153"/>
            <a:ext cx="10042534" cy="9474693"/>
            <a:chOff x="0" y="0"/>
            <a:chExt cx="13390046" cy="12632924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0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0"/>
              <a:ext cx="3005065" cy="2794710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3279405"/>
              <a:ext cx="3005065" cy="2794710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6558809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20" name="Group 20"/>
          <p:cNvGrpSpPr/>
          <p:nvPr/>
        </p:nvGrpSpPr>
        <p:grpSpPr>
          <a:xfrm>
            <a:off x="1826210" y="1422002"/>
            <a:ext cx="7036343" cy="6970777"/>
            <a:chOff x="0" y="0"/>
            <a:chExt cx="11667791" cy="11090922"/>
          </a:xfrm>
        </p:grpSpPr>
        <p:grpSp>
          <p:nvGrpSpPr>
            <p:cNvPr id="21" name="Group 21"/>
            <p:cNvGrpSpPr>
              <a:grpSpLocks noChangeAspect="1"/>
            </p:cNvGrpSpPr>
            <p:nvPr/>
          </p:nvGrpSpPr>
          <p:grpSpPr>
            <a:xfrm>
              <a:off x="1931835" y="1354967"/>
              <a:ext cx="9735956" cy="9735956"/>
              <a:chOff x="0" y="0"/>
              <a:chExt cx="6350000" cy="63500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96140" y="376277"/>
              <a:ext cx="9735956" cy="9756713"/>
            </a:xfrm>
            <a:prstGeom prst="rect">
              <a:avLst/>
            </a:prstGeom>
          </p:spPr>
        </p:pic>
      </p:grpSp>
      <p:sp>
        <p:nvSpPr>
          <p:cNvPr id="24" name="TextBox 24"/>
          <p:cNvSpPr txBox="1"/>
          <p:nvPr/>
        </p:nvSpPr>
        <p:spPr>
          <a:xfrm>
            <a:off x="2343884" y="3828619"/>
            <a:ext cx="5482998" cy="2151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sz="10533" spc="-105" dirty="0">
                <a:solidFill>
                  <a:schemeClr val="tx2"/>
                </a:solidFill>
                <a:latin typeface="Graphik Regular" panose="020B0503030202060203" pitchFamily="34" charset="0"/>
              </a:rPr>
              <a:t>Social</a:t>
            </a:r>
          </a:p>
          <a:p>
            <a:pPr algn="ctr">
              <a:lnSpc>
                <a:spcPts val="8000"/>
              </a:lnSpc>
            </a:pPr>
            <a:r>
              <a:rPr lang="en-US" sz="10533" spc="-105" dirty="0">
                <a:solidFill>
                  <a:schemeClr val="tx2"/>
                </a:solidFill>
                <a:latin typeface="Graphik Regular" panose="020B0503030202060203" pitchFamily="34" charset="0"/>
              </a:rPr>
              <a:t>Buzz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45C88FE-9C03-EE2F-0556-4E67FEAED482}"/>
              </a:ext>
            </a:extLst>
          </p:cNvPr>
          <p:cNvSpPr txBox="1"/>
          <p:nvPr/>
        </p:nvSpPr>
        <p:spPr>
          <a:xfrm>
            <a:off x="5000773" y="84278"/>
            <a:ext cx="8763000" cy="1583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600" dirty="0">
                <a:solidFill>
                  <a:schemeClr val="bg2"/>
                </a:solidFill>
                <a:highlight>
                  <a:srgbClr val="A100FF"/>
                </a:highlight>
              </a:rPr>
              <a:t>Data Analysis</a:t>
            </a:r>
            <a:endParaRPr lang="en-IN" sz="9600" dirty="0">
              <a:solidFill>
                <a:schemeClr val="bg2"/>
              </a:solidFill>
              <a:highlight>
                <a:srgbClr val="A100FF"/>
              </a:highlight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5003701"/>
            <a:ext cx="942466" cy="27959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2227332"/>
            <a:ext cx="942466" cy="27959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7780070"/>
            <a:ext cx="942466" cy="27959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 l="4069" t="1617" r="4069" b="1617"/>
          <a:stretch>
            <a:fillRect/>
          </a:stretch>
        </p:blipFill>
        <p:spPr>
          <a:xfrm>
            <a:off x="5438298" y="1161805"/>
            <a:ext cx="5036754" cy="796339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457200" y="4539600"/>
            <a:ext cx="4703553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Summary</a:t>
            </a:r>
          </a:p>
        </p:txBody>
      </p:sp>
      <p:grpSp>
        <p:nvGrpSpPr>
          <p:cNvPr id="23" name="Group 14">
            <a:extLst>
              <a:ext uri="{FF2B5EF4-FFF2-40B4-BE49-F238E27FC236}">
                <a16:creationId xmlns:a16="http://schemas.microsoft.com/office/drawing/2014/main" id="{F49CBA38-C879-499F-B0F5-691188949921}"/>
              </a:ext>
            </a:extLst>
          </p:cNvPr>
          <p:cNvGrpSpPr/>
          <p:nvPr/>
        </p:nvGrpSpPr>
        <p:grpSpPr>
          <a:xfrm>
            <a:off x="11581833" y="6964868"/>
            <a:ext cx="5677467" cy="867617"/>
            <a:chOff x="0" y="-47625"/>
            <a:chExt cx="7569956" cy="1156823"/>
          </a:xfrm>
        </p:grpSpPr>
        <p:sp>
          <p:nvSpPr>
            <p:cNvPr id="24" name="TextBox 15">
              <a:extLst>
                <a:ext uri="{FF2B5EF4-FFF2-40B4-BE49-F238E27FC236}">
                  <a16:creationId xmlns:a16="http://schemas.microsoft.com/office/drawing/2014/main" id="{3A90234A-916B-4C29-ACF1-11F97E8C2563}"/>
                </a:ext>
              </a:extLst>
            </p:cNvPr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5" name="TextBox 16">
              <a:extLst>
                <a:ext uri="{FF2B5EF4-FFF2-40B4-BE49-F238E27FC236}">
                  <a16:creationId xmlns:a16="http://schemas.microsoft.com/office/drawing/2014/main" id="{E1CF9388-A25B-45EF-AAD4-73FE2BA72053}"/>
                </a:ext>
              </a:extLst>
            </p:cNvPr>
            <p:cNvSpPr txBox="1"/>
            <p:nvPr/>
          </p:nvSpPr>
          <p:spPr>
            <a:xfrm>
              <a:off x="0" y="-47625"/>
              <a:ext cx="7569956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  <p:grpSp>
        <p:nvGrpSpPr>
          <p:cNvPr id="17" name="Group 7">
            <a:extLst>
              <a:ext uri="{FF2B5EF4-FFF2-40B4-BE49-F238E27FC236}">
                <a16:creationId xmlns:a16="http://schemas.microsoft.com/office/drawing/2014/main" id="{F99DDD9C-644D-FD31-7878-4E30E85C3CB9}"/>
              </a:ext>
            </a:extLst>
          </p:cNvPr>
          <p:cNvGrpSpPr/>
          <p:nvPr/>
        </p:nvGrpSpPr>
        <p:grpSpPr>
          <a:xfrm>
            <a:off x="10972800" y="3847153"/>
            <a:ext cx="6857999" cy="2802760"/>
            <a:chOff x="0" y="-47625"/>
            <a:chExt cx="7569956" cy="3467798"/>
          </a:xfrm>
        </p:grpSpPr>
        <p:sp>
          <p:nvSpPr>
            <p:cNvPr id="18" name="TextBox 8">
              <a:extLst>
                <a:ext uri="{FF2B5EF4-FFF2-40B4-BE49-F238E27FC236}">
                  <a16:creationId xmlns:a16="http://schemas.microsoft.com/office/drawing/2014/main" id="{1D4CDE97-1B64-7231-15B1-F0C522E83A8F}"/>
                </a:ext>
              </a:extLst>
            </p:cNvPr>
            <p:cNvSpPr txBox="1"/>
            <p:nvPr/>
          </p:nvSpPr>
          <p:spPr>
            <a:xfrm>
              <a:off x="0" y="691990"/>
              <a:ext cx="7569956" cy="27281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r>
                <a:rPr lang="en-US" sz="1900" spc="-19" dirty="0">
                  <a:latin typeface="Gadugi" panose="020B0502040204020203" pitchFamily="34" charset="0"/>
                  <a:ea typeface="Gadugi" panose="020B0502040204020203" pitchFamily="34" charset="0"/>
                </a:rPr>
                <a:t>Food is a common theme with the top 5 categories with "Healthy Eating" ranking the highest. This may give an indication to the audience within your user base. You could use this insight to create a campaign and work with healthy eating brands to boost user engagement.</a:t>
              </a:r>
            </a:p>
          </p:txBody>
        </p:sp>
        <p:sp>
          <p:nvSpPr>
            <p:cNvPr id="19" name="TextBox 9">
              <a:extLst>
                <a:ext uri="{FF2B5EF4-FFF2-40B4-BE49-F238E27FC236}">
                  <a16:creationId xmlns:a16="http://schemas.microsoft.com/office/drawing/2014/main" id="{EBCDC7B0-86C2-FC61-92BA-A9C5BCF96719}"/>
                </a:ext>
              </a:extLst>
            </p:cNvPr>
            <p:cNvSpPr txBox="1"/>
            <p:nvPr/>
          </p:nvSpPr>
          <p:spPr>
            <a:xfrm>
              <a:off x="0" y="-47625"/>
              <a:ext cx="7569956" cy="4532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r>
                <a:rPr lang="en-US" sz="2100" spc="-21" dirty="0">
                  <a:latin typeface="Gadugi" panose="020B0502040204020203" pitchFamily="34" charset="0"/>
                  <a:ea typeface="Gadugi" panose="020B0502040204020203" pitchFamily="34" charset="0"/>
                </a:rPr>
                <a:t>INSIGHT</a:t>
              </a:r>
            </a:p>
          </p:txBody>
        </p:sp>
      </p:grpSp>
      <p:grpSp>
        <p:nvGrpSpPr>
          <p:cNvPr id="26" name="Group 11">
            <a:extLst>
              <a:ext uri="{FF2B5EF4-FFF2-40B4-BE49-F238E27FC236}">
                <a16:creationId xmlns:a16="http://schemas.microsoft.com/office/drawing/2014/main" id="{760671A2-1BD9-90E2-929E-4337D928B9A9}"/>
              </a:ext>
            </a:extLst>
          </p:cNvPr>
          <p:cNvGrpSpPr/>
          <p:nvPr/>
        </p:nvGrpSpPr>
        <p:grpSpPr>
          <a:xfrm>
            <a:off x="10972800" y="1127749"/>
            <a:ext cx="7010399" cy="2509339"/>
            <a:chOff x="0" y="-47625"/>
            <a:chExt cx="7569956" cy="2124610"/>
          </a:xfrm>
        </p:grpSpPr>
        <p:sp>
          <p:nvSpPr>
            <p:cNvPr id="27" name="TextBox 12">
              <a:extLst>
                <a:ext uri="{FF2B5EF4-FFF2-40B4-BE49-F238E27FC236}">
                  <a16:creationId xmlns:a16="http://schemas.microsoft.com/office/drawing/2014/main" id="{A59CBF9E-443E-DF84-EE96-23A1129AC1BD}"/>
                </a:ext>
              </a:extLst>
            </p:cNvPr>
            <p:cNvSpPr txBox="1"/>
            <p:nvPr/>
          </p:nvSpPr>
          <p:spPr>
            <a:xfrm>
              <a:off x="0" y="691990"/>
              <a:ext cx="7569956" cy="13849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r>
                <a:rPr lang="en-US" sz="1900" spc="-19" dirty="0">
                  <a:latin typeface="Gadugi" panose="020B0502040204020203" pitchFamily="34" charset="0"/>
                  <a:ea typeface="Gadugi" panose="020B0502040204020203" pitchFamily="34" charset="0"/>
                </a:rPr>
                <a:t>Animals and science are the two most popular categories of content, showing that people enjoy "real-life" and "factual" content the most.</a:t>
              </a:r>
            </a:p>
          </p:txBody>
        </p:sp>
        <p:sp>
          <p:nvSpPr>
            <p:cNvPr id="28" name="TextBox 13">
              <a:extLst>
                <a:ext uri="{FF2B5EF4-FFF2-40B4-BE49-F238E27FC236}">
                  <a16:creationId xmlns:a16="http://schemas.microsoft.com/office/drawing/2014/main" id="{F9FA6500-7D14-A1A0-BA8E-0B7627FB0FF5}"/>
                </a:ext>
              </a:extLst>
            </p:cNvPr>
            <p:cNvSpPr txBox="1"/>
            <p:nvPr/>
          </p:nvSpPr>
          <p:spPr>
            <a:xfrm>
              <a:off x="0" y="-47625"/>
              <a:ext cx="7569956" cy="4532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r>
                <a:rPr lang="en-US" sz="2100" spc="-21" dirty="0">
                  <a:latin typeface="Gadugi" panose="020B0502040204020203" pitchFamily="34" charset="0"/>
                  <a:ea typeface="Gadugi" panose="020B0502040204020203" pitchFamily="34" charset="0"/>
                </a:rPr>
                <a:t>ANALYSIS</a:t>
              </a:r>
            </a:p>
          </p:txBody>
        </p:sp>
      </p:grpSp>
      <p:sp>
        <p:nvSpPr>
          <p:cNvPr id="29" name="TextBox 15">
            <a:extLst>
              <a:ext uri="{FF2B5EF4-FFF2-40B4-BE49-F238E27FC236}">
                <a16:creationId xmlns:a16="http://schemas.microsoft.com/office/drawing/2014/main" id="{C5615502-F496-70BC-A563-87A70ED5E37B}"/>
              </a:ext>
            </a:extLst>
          </p:cNvPr>
          <p:cNvSpPr txBox="1"/>
          <p:nvPr/>
        </p:nvSpPr>
        <p:spPr>
          <a:xfrm>
            <a:off x="10972801" y="7519579"/>
            <a:ext cx="6857998" cy="10073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660"/>
              </a:lnSpc>
            </a:pPr>
            <a:r>
              <a:rPr lang="en-US" sz="1900" spc="-19" dirty="0">
                <a:latin typeface="Gadugi" panose="020B0502040204020203" pitchFamily="34" charset="0"/>
                <a:ea typeface="Gadugi" panose="020B0502040204020203" pitchFamily="34" charset="0"/>
              </a:rPr>
              <a:t>This ad-hoc analysis is insightful, but it's time to take this analysis into large scale production for real-time understanding of your business. We can show you how to do this.   </a:t>
            </a:r>
          </a:p>
        </p:txBody>
      </p:sp>
      <p:sp>
        <p:nvSpPr>
          <p:cNvPr id="30" name="TextBox 16">
            <a:extLst>
              <a:ext uri="{FF2B5EF4-FFF2-40B4-BE49-F238E27FC236}">
                <a16:creationId xmlns:a16="http://schemas.microsoft.com/office/drawing/2014/main" id="{E0E3FDCB-7A77-5F76-19E7-002460E0C633}"/>
              </a:ext>
            </a:extLst>
          </p:cNvPr>
          <p:cNvSpPr txBox="1"/>
          <p:nvPr/>
        </p:nvSpPr>
        <p:spPr>
          <a:xfrm>
            <a:off x="10972801" y="6881400"/>
            <a:ext cx="6286500" cy="3399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 spc="-21" dirty="0">
                <a:latin typeface="Gadugi" panose="020B0502040204020203" pitchFamily="34" charset="0"/>
                <a:ea typeface="Gadugi" panose="020B0502040204020203" pitchFamily="34" charset="0"/>
              </a:rPr>
              <a:t>NEXT STEPS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21913" y="5552246"/>
            <a:ext cx="5385738" cy="412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 spc="-26" dirty="0">
                <a:solidFill>
                  <a:srgbClr val="FFFFFF"/>
                </a:solidFill>
                <a:latin typeface="Graphik Regular" panose="020B0503030202060203" pitchFamily="34" charset="0"/>
              </a:rPr>
              <a:t>ANY QUESTIONS?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728428" y="3599225"/>
            <a:ext cx="3546595" cy="3371248"/>
            <a:chOff x="0" y="0"/>
            <a:chExt cx="4728794" cy="4494997"/>
          </a:xfrm>
        </p:grpSpPr>
        <p:grpSp>
          <p:nvGrpSpPr>
            <p:cNvPr id="4" name="Group 4"/>
            <p:cNvGrpSpPr>
              <a:grpSpLocks noChangeAspect="1"/>
            </p:cNvGrpSpPr>
            <p:nvPr/>
          </p:nvGrpSpPr>
          <p:grpSpPr>
            <a:xfrm>
              <a:off x="782946" y="549149"/>
              <a:ext cx="3945848" cy="3945848"/>
              <a:chOff x="0" y="0"/>
              <a:chExt cx="6350000" cy="63500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chemeClr val="bg1"/>
              </a:solidFill>
            </p:spPr>
          </p:sp>
        </p:grpSp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160550" y="152500"/>
              <a:ext cx="3945848" cy="3954260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4669076" y="4178375"/>
            <a:ext cx="57298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Thank you!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517113" y="-1140306"/>
            <a:ext cx="17253775" cy="2017079"/>
            <a:chOff x="0" y="0"/>
            <a:chExt cx="23005033" cy="2689439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517113" y="9394369"/>
            <a:ext cx="17253775" cy="2017079"/>
            <a:chOff x="0" y="0"/>
            <a:chExt cx="23005033" cy="2689439"/>
          </a:xfrm>
        </p:grpSpPr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875912" y="1781039"/>
            <a:ext cx="8673443" cy="5047612"/>
            <a:chOff x="0" y="0"/>
            <a:chExt cx="11564591" cy="6730148"/>
          </a:xfrm>
        </p:grpSpPr>
        <p:sp>
          <p:nvSpPr>
            <p:cNvPr id="3" name="TextBox 3"/>
            <p:cNvSpPr txBox="1"/>
            <p:nvPr/>
          </p:nvSpPr>
          <p:spPr>
            <a:xfrm>
              <a:off x="0" y="0"/>
              <a:ext cx="11564591" cy="16414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8000" spc="-80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Today's agenda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298166"/>
              <a:ext cx="11564591" cy="44319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r>
                <a:rPr lang="en-US" sz="36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Project recap</a:t>
              </a:r>
            </a:p>
            <a:p>
              <a:r>
                <a:rPr lang="en-US" sz="36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Problem</a:t>
              </a:r>
            </a:p>
            <a:p>
              <a:r>
                <a:rPr lang="en-US" sz="36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The Analytics team</a:t>
              </a:r>
            </a:p>
            <a:p>
              <a:r>
                <a:rPr lang="en-US" sz="36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Process</a:t>
              </a:r>
            </a:p>
            <a:p>
              <a:r>
                <a:rPr lang="en-US" sz="36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Insights</a:t>
              </a:r>
            </a:p>
            <a:p>
              <a:r>
                <a:rPr lang="en-US" sz="36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Summary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546061" y="307848"/>
            <a:ext cx="3545508" cy="3370302"/>
            <a:chOff x="0" y="0"/>
            <a:chExt cx="4727344" cy="4493736"/>
          </a:xfrm>
        </p:grpSpPr>
        <p:grpSp>
          <p:nvGrpSpPr>
            <p:cNvPr id="6" name="Group 6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9" name="Group 9"/>
          <p:cNvGrpSpPr/>
          <p:nvPr/>
        </p:nvGrpSpPr>
        <p:grpSpPr>
          <a:xfrm>
            <a:off x="14118006" y="5075666"/>
            <a:ext cx="3545508" cy="3370302"/>
            <a:chOff x="0" y="0"/>
            <a:chExt cx="4727344" cy="4493736"/>
          </a:xfrm>
        </p:grpSpPr>
        <p:grpSp>
          <p:nvGrpSpPr>
            <p:cNvPr id="10" name="Group 10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7997627" y="6820810"/>
            <a:ext cx="3545508" cy="3370302"/>
            <a:chOff x="0" y="0"/>
            <a:chExt cx="4727344" cy="4493736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0" y="406153"/>
            <a:ext cx="2253799" cy="9474693"/>
            <a:chOff x="0" y="0"/>
            <a:chExt cx="3005065" cy="12632924"/>
          </a:xfrm>
        </p:grpSpPr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17113" y="723900"/>
            <a:ext cx="17253775" cy="9117799"/>
            <a:chOff x="0" y="0"/>
            <a:chExt cx="23005033" cy="12157065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3155875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6311751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9467626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3155875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6311751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9467626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3155875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6311751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9467626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3155875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6311751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9467626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3155875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6311751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9467626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3155875"/>
              <a:ext cx="2891870" cy="2689439"/>
            </a:xfrm>
            <a:prstGeom prst="rect">
              <a:avLst/>
            </a:prstGeom>
          </p:spPr>
        </p:pic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6311751"/>
              <a:ext cx="2891870" cy="2689439"/>
            </a:xfrm>
            <a:prstGeom prst="rect">
              <a:avLst/>
            </a:prstGeom>
          </p:spPr>
        </p:pic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9467626"/>
              <a:ext cx="2891870" cy="2689439"/>
            </a:xfrm>
            <a:prstGeom prst="rect">
              <a:avLst/>
            </a:prstGeom>
          </p:spPr>
        </p:pic>
        <p:pic>
          <p:nvPicPr>
            <p:cNvPr id="27" name="Picture 2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155875"/>
              <a:ext cx="2891870" cy="2689439"/>
            </a:xfrm>
            <a:prstGeom prst="rect">
              <a:avLst/>
            </a:prstGeom>
          </p:spPr>
        </p:pic>
        <p:pic>
          <p:nvPicPr>
            <p:cNvPr id="29" name="Picture 2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311751"/>
              <a:ext cx="2891870" cy="2689439"/>
            </a:xfrm>
            <a:prstGeom prst="rect">
              <a:avLst/>
            </a:prstGeom>
          </p:spPr>
        </p:pic>
        <p:pic>
          <p:nvPicPr>
            <p:cNvPr id="30" name="Picture 3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467626"/>
              <a:ext cx="2891870" cy="2689439"/>
            </a:xfrm>
            <a:prstGeom prst="rect">
              <a:avLst/>
            </a:prstGeom>
          </p:spPr>
        </p:pic>
      </p:grpSp>
      <p:sp>
        <p:nvSpPr>
          <p:cNvPr id="31" name="AutoShape 31"/>
          <p:cNvSpPr/>
          <p:nvPr/>
        </p:nvSpPr>
        <p:spPr>
          <a:xfrm>
            <a:off x="5603490" y="2005583"/>
            <a:ext cx="11342283" cy="6275832"/>
          </a:xfrm>
          <a:prstGeom prst="rect">
            <a:avLst/>
          </a:prstGeom>
          <a:solidFill>
            <a:schemeClr val="bg1"/>
          </a:solidFill>
        </p:spPr>
        <p:txBody>
          <a:bodyPr/>
          <a:lstStyle/>
          <a:p>
            <a:endParaRPr lang="en-IN" dirty="0"/>
          </a:p>
        </p:txBody>
      </p:sp>
      <p:pic>
        <p:nvPicPr>
          <p:cNvPr id="32" name="Picture 3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b="321"/>
          <a:stretch>
            <a:fillRect/>
          </a:stretch>
        </p:blipFill>
        <p:spPr>
          <a:xfrm rot="10799999">
            <a:off x="1983048" y="1909668"/>
            <a:ext cx="6453903" cy="6467663"/>
          </a:xfrm>
          <a:prstGeom prst="rect">
            <a:avLst/>
          </a:prstGeom>
        </p:spPr>
      </p:pic>
      <p:sp>
        <p:nvSpPr>
          <p:cNvPr id="33" name="TextBox 33"/>
          <p:cNvSpPr txBox="1"/>
          <p:nvPr/>
        </p:nvSpPr>
        <p:spPr>
          <a:xfrm>
            <a:off x="2969013" y="3935700"/>
            <a:ext cx="4481973" cy="2462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Project Recap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593A93E-5446-476F-F2F2-C495B0BE4F6E}"/>
              </a:ext>
            </a:extLst>
          </p:cNvPr>
          <p:cNvSpPr txBox="1"/>
          <p:nvPr/>
        </p:nvSpPr>
        <p:spPr>
          <a:xfrm>
            <a:off x="8361045" y="2286939"/>
            <a:ext cx="8642814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pc="-19" dirty="0">
                <a:latin typeface="Gadugi" panose="020B0502040204020203" pitchFamily="34" charset="0"/>
                <a:ea typeface="Gadugi" panose="020B0502040204020203" pitchFamily="34" charset="0"/>
              </a:rPr>
              <a:t>Social Buzz is a fast-growing technology unicorn that need to adapt quickly to its global scale. Accenture has begun a 3-month POC focusing on following tasks:</a:t>
            </a:r>
          </a:p>
          <a:p>
            <a:endParaRPr lang="en-US" sz="3600" spc="-19" dirty="0">
              <a:latin typeface="Gadugi" panose="020B0502040204020203" pitchFamily="34" charset="0"/>
              <a:ea typeface="Gadugi" panose="020B0502040204020203" pitchFamily="34" charset="0"/>
            </a:endParaRPr>
          </a:p>
          <a:p>
            <a:pPr marL="410211" lvl="1" indent="-205106">
              <a:buFont typeface="Arial"/>
              <a:buChar char="•"/>
            </a:pPr>
            <a:r>
              <a:rPr lang="en-US" sz="3600" spc="-19" dirty="0">
                <a:latin typeface="Gadugi" panose="020B0502040204020203" pitchFamily="34" charset="0"/>
                <a:ea typeface="Gadugi" panose="020B0502040204020203" pitchFamily="34" charset="0"/>
              </a:rPr>
              <a:t>An auditing of Social Buzz's big data practice.</a:t>
            </a:r>
          </a:p>
          <a:p>
            <a:pPr marL="410211" lvl="1" indent="-205106">
              <a:buFont typeface="Arial"/>
              <a:buChar char="•"/>
            </a:pPr>
            <a:r>
              <a:rPr lang="en-US" sz="3600" spc="-19" dirty="0">
                <a:latin typeface="Gadugi" panose="020B0502040204020203" pitchFamily="34" charset="0"/>
                <a:ea typeface="Gadugi" panose="020B0502040204020203" pitchFamily="34" charset="0"/>
              </a:rPr>
              <a:t>Recommendations for a successful IPO.</a:t>
            </a:r>
          </a:p>
          <a:p>
            <a:pPr marL="410210" lvl="1" indent="-205105">
              <a:buFont typeface="Arial"/>
              <a:buChar char="•"/>
            </a:pPr>
            <a:r>
              <a:rPr lang="en-US" sz="3600" spc="-19" dirty="0">
                <a:latin typeface="Gadugi" panose="020B0502040204020203" pitchFamily="34" charset="0"/>
                <a:ea typeface="Gadugi" panose="020B0502040204020203" pitchFamily="34" charset="0"/>
              </a:rPr>
              <a:t>Analysis to find Social Buzz's top 5 most popular categories of content .</a:t>
            </a:r>
          </a:p>
          <a:p>
            <a:endParaRPr lang="en-AU" sz="3600" dirty="0">
              <a:latin typeface="Gadugi" panose="020B0502040204020203" pitchFamily="34" charset="0"/>
              <a:ea typeface="Gadugi" panose="020B0502040204020203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8195696"/>
            <a:ext cx="3545508" cy="3370302"/>
            <a:chOff x="0" y="0"/>
            <a:chExt cx="4727344" cy="4493736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sp>
        <p:nvSpPr>
          <p:cNvPr id="6" name="AutoShape 6"/>
          <p:cNvSpPr/>
          <p:nvPr/>
        </p:nvSpPr>
        <p:spPr>
          <a:xfrm>
            <a:off x="0" y="1582"/>
            <a:ext cx="9964482" cy="10287000"/>
          </a:xfrm>
          <a:prstGeom prst="rect">
            <a:avLst/>
          </a:prstGeom>
          <a:solidFill>
            <a:srgbClr val="A100FF"/>
          </a:solidFill>
          <a:ln>
            <a:solidFill>
              <a:srgbClr val="A100FF"/>
            </a:solidFill>
          </a:ln>
        </p:spPr>
        <p:txBody>
          <a:bodyPr/>
          <a:lstStyle/>
          <a:p>
            <a:endParaRPr lang="en-AU" dirty="0"/>
          </a:p>
        </p:txBody>
      </p:sp>
      <p:grpSp>
        <p:nvGrpSpPr>
          <p:cNvPr id="7" name="Group 7"/>
          <p:cNvGrpSpPr/>
          <p:nvPr/>
        </p:nvGrpSpPr>
        <p:grpSpPr>
          <a:xfrm>
            <a:off x="153417" y="406153"/>
            <a:ext cx="2253799" cy="9474693"/>
            <a:chOff x="0" y="0"/>
            <a:chExt cx="3005065" cy="12632924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1298688" y="1464558"/>
            <a:ext cx="3438614" cy="3297100"/>
            <a:chOff x="0" y="154662"/>
            <a:chExt cx="4584818" cy="4396135"/>
          </a:xfrm>
        </p:grpSpPr>
        <p:grpSp>
          <p:nvGrpSpPr>
            <p:cNvPr id="13" name="Group 13"/>
            <p:cNvGrpSpPr>
              <a:grpSpLocks noChangeAspect="1"/>
            </p:cNvGrpSpPr>
            <p:nvPr/>
          </p:nvGrpSpPr>
          <p:grpSpPr>
            <a:xfrm>
              <a:off x="0" y="656398"/>
              <a:ext cx="3894399" cy="3894399"/>
              <a:chOff x="0" y="0"/>
              <a:chExt cx="6350000" cy="6350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963488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b="321"/>
            <a:stretch>
              <a:fillRect/>
            </a:stretch>
          </p:blipFill>
          <p:spPr>
            <a:xfrm rot="16484543">
              <a:off x="686267" y="150511"/>
              <a:ext cx="3894400" cy="3902702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15986267" y="-1061348"/>
            <a:ext cx="3545508" cy="3370302"/>
            <a:chOff x="0" y="0"/>
            <a:chExt cx="4727344" cy="4493736"/>
          </a:xfrm>
        </p:grpSpPr>
        <p:grpSp>
          <p:nvGrpSpPr>
            <p:cNvPr id="17" name="Group 17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9"/>
          <a:srcRect l="24693" r="24693"/>
          <a:stretch>
            <a:fillRect/>
          </a:stretch>
        </p:blipFill>
        <p:spPr>
          <a:xfrm>
            <a:off x="11007484" y="1028700"/>
            <a:ext cx="6251816" cy="82296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3069738" y="2308953"/>
            <a:ext cx="578686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Problem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06723" y="406153"/>
            <a:ext cx="9939843" cy="9474693"/>
            <a:chOff x="0" y="0"/>
            <a:chExt cx="13253124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0"/>
              <a:ext cx="3005065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0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9838214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0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3279405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6558809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9838214"/>
              <a:ext cx="3005065" cy="2794710"/>
            </a:xfrm>
            <a:prstGeom prst="rect">
              <a:avLst/>
            </a:prstGeom>
          </p:spPr>
        </p:pic>
      </p:grpSp>
      <p:sp>
        <p:nvSpPr>
          <p:cNvPr id="15" name="AutoShape 15"/>
          <p:cNvSpPr/>
          <p:nvPr/>
        </p:nvSpPr>
        <p:spPr>
          <a:xfrm>
            <a:off x="2110745" y="1825527"/>
            <a:ext cx="6750815" cy="6635945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11825797" y="1270731"/>
            <a:ext cx="2085137" cy="2085137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</p:sp>
      </p:grp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11419219" y="1028700"/>
            <a:ext cx="2174041" cy="2165548"/>
            <a:chOff x="0" y="0"/>
            <a:chExt cx="6502400" cy="6477000"/>
          </a:xfrm>
        </p:grpSpPr>
        <p:sp>
          <p:nvSpPr>
            <p:cNvPr id="19" name="Freeform 1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5"/>
              <a:stretch>
                <a:fillRect l="-136837" t="-28774" r="-84967" b="-86469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11825797" y="4221947"/>
            <a:ext cx="2085137" cy="2085137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3" name="Group 23"/>
          <p:cNvGrpSpPr>
            <a:grpSpLocks noChangeAspect="1"/>
          </p:cNvGrpSpPr>
          <p:nvPr/>
        </p:nvGrpSpPr>
        <p:grpSpPr>
          <a:xfrm>
            <a:off x="11411515" y="4002073"/>
            <a:ext cx="2187334" cy="2123082"/>
            <a:chOff x="-23042" y="66269"/>
            <a:chExt cx="6542158" cy="6349987"/>
          </a:xfrm>
        </p:grpSpPr>
        <p:sp>
          <p:nvSpPr>
            <p:cNvPr id="24" name="Freeform 24"/>
            <p:cNvSpPr/>
            <p:nvPr/>
          </p:nvSpPr>
          <p:spPr>
            <a:xfrm>
              <a:off x="-23042" y="119185"/>
              <a:ext cx="6542158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6"/>
              <a:stretch>
                <a:fillRect l="-162891" t="-16684" r="-160683" b="-166629"/>
              </a:stretch>
            </a:blipFill>
            <a:ln>
              <a:solidFill>
                <a:srgbClr val="00BAFF"/>
              </a:solidFill>
            </a:ln>
          </p:spPr>
        </p:sp>
        <p:sp>
          <p:nvSpPr>
            <p:cNvPr id="25" name="Freeform 25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grpSp>
        <p:nvGrpSpPr>
          <p:cNvPr id="26" name="Group 26"/>
          <p:cNvGrpSpPr>
            <a:grpSpLocks noChangeAspect="1"/>
          </p:cNvGrpSpPr>
          <p:nvPr/>
        </p:nvGrpSpPr>
        <p:grpSpPr>
          <a:xfrm>
            <a:off x="11825797" y="7173163"/>
            <a:ext cx="2085137" cy="2085137"/>
            <a:chOff x="0" y="0"/>
            <a:chExt cx="6350000" cy="63500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8" name="Group 28"/>
          <p:cNvGrpSpPr>
            <a:grpSpLocks noChangeAspect="1"/>
          </p:cNvGrpSpPr>
          <p:nvPr/>
        </p:nvGrpSpPr>
        <p:grpSpPr>
          <a:xfrm>
            <a:off x="11419219" y="6931132"/>
            <a:ext cx="2174041" cy="2165548"/>
            <a:chOff x="0" y="0"/>
            <a:chExt cx="6502400" cy="6477000"/>
          </a:xfrm>
        </p:grpSpPr>
        <p:sp>
          <p:nvSpPr>
            <p:cNvPr id="29" name="Freeform 2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7"/>
              <a:stretch>
                <a:fillRect l="-164266" t="1917" r="-22903" b="-93994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30" name="Freeform 3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sp>
        <p:nvSpPr>
          <p:cNvPr id="31" name="TextBox 31"/>
          <p:cNvSpPr txBox="1"/>
          <p:nvPr/>
        </p:nvSpPr>
        <p:spPr>
          <a:xfrm>
            <a:off x="2670508" y="3331799"/>
            <a:ext cx="5612273" cy="3693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The Analytics team</a:t>
            </a:r>
          </a:p>
        </p:txBody>
      </p:sp>
      <p:grpSp>
        <p:nvGrpSpPr>
          <p:cNvPr id="32" name="Group 32">
            <a:extLst>
              <a:ext uri="{FF2B5EF4-FFF2-40B4-BE49-F238E27FC236}">
                <a16:creationId xmlns:a16="http://schemas.microsoft.com/office/drawing/2014/main" id="{FB5FC549-C21A-5DF9-10CF-78260B05ACE0}"/>
              </a:ext>
            </a:extLst>
          </p:cNvPr>
          <p:cNvGrpSpPr/>
          <p:nvPr/>
        </p:nvGrpSpPr>
        <p:grpSpPr>
          <a:xfrm>
            <a:off x="14260435" y="1454169"/>
            <a:ext cx="3265565" cy="877889"/>
            <a:chOff x="0" y="-47625"/>
            <a:chExt cx="3488063" cy="955262"/>
          </a:xfrm>
        </p:grpSpPr>
        <p:sp>
          <p:nvSpPr>
            <p:cNvPr id="33" name="TextBox 33">
              <a:extLst>
                <a:ext uri="{FF2B5EF4-FFF2-40B4-BE49-F238E27FC236}">
                  <a16:creationId xmlns:a16="http://schemas.microsoft.com/office/drawing/2014/main" id="{97DDA3EB-D9D8-CFE2-1EBF-E7C22B411F2B}"/>
                </a:ext>
              </a:extLst>
            </p:cNvPr>
            <p:cNvSpPr txBox="1"/>
            <p:nvPr/>
          </p:nvSpPr>
          <p:spPr>
            <a:xfrm>
              <a:off x="0" y="564990"/>
              <a:ext cx="3488063" cy="342647"/>
            </a:xfrm>
            <a:prstGeom prst="rect">
              <a:avLst/>
            </a:prstGeom>
            <a:ln>
              <a:solidFill>
                <a:schemeClr val="tx2"/>
              </a:solidFill>
            </a:ln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r>
                <a:rPr lang="en-US" sz="1900" spc="-19" dirty="0">
                  <a:latin typeface="Gadugi" panose="020B0502040204020203" pitchFamily="34" charset="0"/>
                  <a:ea typeface="Gadugi" panose="020B0502040204020203" pitchFamily="34" charset="0"/>
                </a:rPr>
                <a:t> Chief Technology Architect</a:t>
              </a:r>
            </a:p>
          </p:txBody>
        </p:sp>
        <p:sp>
          <p:nvSpPr>
            <p:cNvPr id="34" name="TextBox 34">
              <a:extLst>
                <a:ext uri="{FF2B5EF4-FFF2-40B4-BE49-F238E27FC236}">
                  <a16:creationId xmlns:a16="http://schemas.microsoft.com/office/drawing/2014/main" id="{3A028A64-F2B6-1CC8-744E-E97B7561AE49}"/>
                </a:ext>
              </a:extLst>
            </p:cNvPr>
            <p:cNvSpPr txBox="1"/>
            <p:nvPr/>
          </p:nvSpPr>
          <p:spPr>
            <a:xfrm>
              <a:off x="0" y="-47625"/>
              <a:ext cx="3488063" cy="369858"/>
            </a:xfrm>
            <a:prstGeom prst="rect">
              <a:avLst/>
            </a:prstGeom>
            <a:ln>
              <a:solidFill>
                <a:schemeClr val="tx2"/>
              </a:solidFill>
            </a:ln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r>
                <a:rPr lang="en-US" sz="2100" spc="-21" dirty="0">
                  <a:latin typeface="Gadugi" panose="020B0502040204020203" pitchFamily="34" charset="0"/>
                  <a:ea typeface="Gadugi" panose="020B0502040204020203" pitchFamily="34" charset="0"/>
                </a:rPr>
                <a:t> ANDREW FLEMING</a:t>
              </a:r>
            </a:p>
          </p:txBody>
        </p:sp>
      </p:grpSp>
      <p:grpSp>
        <p:nvGrpSpPr>
          <p:cNvPr id="35" name="Group 35">
            <a:extLst>
              <a:ext uri="{FF2B5EF4-FFF2-40B4-BE49-F238E27FC236}">
                <a16:creationId xmlns:a16="http://schemas.microsoft.com/office/drawing/2014/main" id="{EEA9A650-3294-A2E7-0BFA-0761F255DFAD}"/>
              </a:ext>
            </a:extLst>
          </p:cNvPr>
          <p:cNvGrpSpPr/>
          <p:nvPr/>
        </p:nvGrpSpPr>
        <p:grpSpPr>
          <a:xfrm>
            <a:off x="14260436" y="4533900"/>
            <a:ext cx="2865760" cy="892468"/>
            <a:chOff x="0" y="-47625"/>
            <a:chExt cx="3488063" cy="946611"/>
          </a:xfrm>
        </p:grpSpPr>
        <p:sp>
          <p:nvSpPr>
            <p:cNvPr id="36" name="TextBox 36">
              <a:extLst>
                <a:ext uri="{FF2B5EF4-FFF2-40B4-BE49-F238E27FC236}">
                  <a16:creationId xmlns:a16="http://schemas.microsoft.com/office/drawing/2014/main" id="{4EC55B08-7AA8-56E0-6168-93E127FADC96}"/>
                </a:ext>
              </a:extLst>
            </p:cNvPr>
            <p:cNvSpPr txBox="1"/>
            <p:nvPr/>
          </p:nvSpPr>
          <p:spPr>
            <a:xfrm>
              <a:off x="0" y="564989"/>
              <a:ext cx="3488063" cy="333997"/>
            </a:xfrm>
            <a:prstGeom prst="rect">
              <a:avLst/>
            </a:prstGeom>
            <a:ln>
              <a:solidFill>
                <a:schemeClr val="tx2"/>
              </a:solidFill>
            </a:ln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r>
                <a:rPr lang="en-US" sz="1900" spc="-19" dirty="0">
                  <a:latin typeface="Gadugi" panose="020B0502040204020203" pitchFamily="34" charset="0"/>
                  <a:ea typeface="Gadugi" panose="020B0502040204020203" pitchFamily="34" charset="0"/>
                </a:rPr>
                <a:t> Senior Principal</a:t>
              </a:r>
            </a:p>
          </p:txBody>
        </p:sp>
        <p:sp>
          <p:nvSpPr>
            <p:cNvPr id="37" name="TextBox 37">
              <a:extLst>
                <a:ext uri="{FF2B5EF4-FFF2-40B4-BE49-F238E27FC236}">
                  <a16:creationId xmlns:a16="http://schemas.microsoft.com/office/drawing/2014/main" id="{5455C550-276F-C1BD-454F-3F4C42181CA9}"/>
                </a:ext>
              </a:extLst>
            </p:cNvPr>
            <p:cNvSpPr txBox="1"/>
            <p:nvPr/>
          </p:nvSpPr>
          <p:spPr>
            <a:xfrm>
              <a:off x="0" y="-47625"/>
              <a:ext cx="3488063" cy="360522"/>
            </a:xfrm>
            <a:prstGeom prst="rect">
              <a:avLst/>
            </a:prstGeom>
            <a:ln>
              <a:solidFill>
                <a:schemeClr val="tx2"/>
              </a:solidFill>
            </a:ln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r>
                <a:rPr lang="en-US" sz="2100" spc="-21" dirty="0">
                  <a:latin typeface="Gadugi" panose="020B0502040204020203" pitchFamily="34" charset="0"/>
                  <a:ea typeface="Gadugi" panose="020B0502040204020203" pitchFamily="34" charset="0"/>
                </a:rPr>
                <a:t> MARCUS ROMPTON</a:t>
              </a:r>
            </a:p>
          </p:txBody>
        </p:sp>
      </p:grpSp>
      <p:grpSp>
        <p:nvGrpSpPr>
          <p:cNvPr id="38" name="Group 38">
            <a:extLst>
              <a:ext uri="{FF2B5EF4-FFF2-40B4-BE49-F238E27FC236}">
                <a16:creationId xmlns:a16="http://schemas.microsoft.com/office/drawing/2014/main" id="{0E52EFF2-52AB-5724-A6E2-EC162610F06F}"/>
              </a:ext>
            </a:extLst>
          </p:cNvPr>
          <p:cNvGrpSpPr/>
          <p:nvPr/>
        </p:nvGrpSpPr>
        <p:grpSpPr>
          <a:xfrm>
            <a:off x="14510148" y="7692240"/>
            <a:ext cx="2616047" cy="774355"/>
            <a:chOff x="0" y="-47625"/>
            <a:chExt cx="3488063" cy="1032473"/>
          </a:xfrm>
        </p:grpSpPr>
        <p:sp>
          <p:nvSpPr>
            <p:cNvPr id="39" name="TextBox 39">
              <a:extLst>
                <a:ext uri="{FF2B5EF4-FFF2-40B4-BE49-F238E27FC236}">
                  <a16:creationId xmlns:a16="http://schemas.microsoft.com/office/drawing/2014/main" id="{57DEB447-5AC8-009F-8A85-C4E61C6F9AF5}"/>
                </a:ext>
              </a:extLst>
            </p:cNvPr>
            <p:cNvSpPr txBox="1"/>
            <p:nvPr/>
          </p:nvSpPr>
          <p:spPr>
            <a:xfrm>
              <a:off x="0" y="564989"/>
              <a:ext cx="3488063" cy="419859"/>
            </a:xfrm>
            <a:prstGeom prst="rect">
              <a:avLst/>
            </a:prstGeom>
            <a:ln>
              <a:solidFill>
                <a:schemeClr val="tx2"/>
              </a:solidFill>
            </a:ln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r>
                <a:rPr lang="en-US" sz="1900" spc="-19" dirty="0">
                  <a:latin typeface="Gadugi" panose="020B0502040204020203" pitchFamily="34" charset="0"/>
                  <a:ea typeface="Gadugi" panose="020B0502040204020203" pitchFamily="34" charset="0"/>
                </a:rPr>
                <a:t> Data Analyst</a:t>
              </a:r>
            </a:p>
          </p:txBody>
        </p:sp>
        <p:sp>
          <p:nvSpPr>
            <p:cNvPr id="40" name="TextBox 40">
              <a:extLst>
                <a:ext uri="{FF2B5EF4-FFF2-40B4-BE49-F238E27FC236}">
                  <a16:creationId xmlns:a16="http://schemas.microsoft.com/office/drawing/2014/main" id="{823FEC40-CF9B-78F9-B405-4B79DA051E32}"/>
                </a:ext>
              </a:extLst>
            </p:cNvPr>
            <p:cNvSpPr txBox="1"/>
            <p:nvPr/>
          </p:nvSpPr>
          <p:spPr>
            <a:xfrm>
              <a:off x="0" y="-47625"/>
              <a:ext cx="3488063" cy="451705"/>
            </a:xfrm>
            <a:prstGeom prst="rect">
              <a:avLst/>
            </a:prstGeom>
            <a:ln>
              <a:solidFill>
                <a:schemeClr val="tx2"/>
              </a:solidFill>
            </a:ln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r>
                <a:rPr lang="en-US" sz="2100" spc="-21" dirty="0">
                  <a:latin typeface="Gadugi" panose="020B0502040204020203" pitchFamily="34" charset="0"/>
                  <a:ea typeface="Gadugi" panose="020B0502040204020203" pitchFamily="34" charset="0"/>
                </a:rPr>
                <a:t> JINIL PATEL (ME)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45296" y="406153"/>
            <a:ext cx="10042534" cy="9474693"/>
            <a:chOff x="0" y="0"/>
            <a:chExt cx="13390046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r="10232"/>
            <a:stretch>
              <a:fillRect/>
            </a:stretch>
          </p:blipFill>
          <p:spPr>
            <a:xfrm>
              <a:off x="6923321" y="6558809"/>
              <a:ext cx="2697587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903391" y="1027892"/>
            <a:ext cx="1854962" cy="1781248"/>
            <a:chOff x="0" y="0"/>
            <a:chExt cx="2473282" cy="2374997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3758754" y="2639980"/>
            <a:ext cx="1854962" cy="1781248"/>
            <a:chOff x="0" y="0"/>
            <a:chExt cx="2473282" cy="2374997"/>
          </a:xfrm>
        </p:grpSpPr>
        <p:grpSp>
          <p:nvGrpSpPr>
            <p:cNvPr id="18" name="Group 18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1" name="Group 21"/>
          <p:cNvGrpSpPr/>
          <p:nvPr/>
        </p:nvGrpSpPr>
        <p:grpSpPr>
          <a:xfrm>
            <a:off x="5614117" y="4252068"/>
            <a:ext cx="1854962" cy="1781248"/>
            <a:chOff x="0" y="0"/>
            <a:chExt cx="2473282" cy="2374997"/>
          </a:xfrm>
        </p:grpSpPr>
        <p:grpSp>
          <p:nvGrpSpPr>
            <p:cNvPr id="22" name="Group 22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5" name="Group 25"/>
          <p:cNvGrpSpPr/>
          <p:nvPr/>
        </p:nvGrpSpPr>
        <p:grpSpPr>
          <a:xfrm>
            <a:off x="7469480" y="5864156"/>
            <a:ext cx="1854962" cy="1781248"/>
            <a:chOff x="0" y="0"/>
            <a:chExt cx="2473282" cy="2374997"/>
          </a:xfrm>
        </p:grpSpPr>
        <p:grpSp>
          <p:nvGrpSpPr>
            <p:cNvPr id="26" name="Group 26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9" name="Group 29"/>
          <p:cNvGrpSpPr/>
          <p:nvPr/>
        </p:nvGrpSpPr>
        <p:grpSpPr>
          <a:xfrm>
            <a:off x="9324843" y="7476244"/>
            <a:ext cx="1854962" cy="1781248"/>
            <a:chOff x="0" y="0"/>
            <a:chExt cx="2473282" cy="2374997"/>
          </a:xfrm>
        </p:grpSpPr>
        <p:grpSp>
          <p:nvGrpSpPr>
            <p:cNvPr id="30" name="Group 30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32" name="Picture 3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sp>
        <p:nvSpPr>
          <p:cNvPr id="33" name="TextBox 33"/>
          <p:cNvSpPr txBox="1"/>
          <p:nvPr/>
        </p:nvSpPr>
        <p:spPr>
          <a:xfrm>
            <a:off x="10667818" y="1028700"/>
            <a:ext cx="6642545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Process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2630944" y="1372359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1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4534646" y="2984043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2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0108223" y="7828620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>
                <a:solidFill>
                  <a:srgbClr val="FFFFFF"/>
                </a:solidFill>
                <a:latin typeface="Clear Sans Regular Bold"/>
              </a:rPr>
              <a:t>5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8193880" y="6204766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4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6396750" y="4605252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3</a:t>
            </a:r>
          </a:p>
        </p:txBody>
      </p:sp>
      <p:sp>
        <p:nvSpPr>
          <p:cNvPr id="41" name="TextBox 36">
            <a:extLst>
              <a:ext uri="{FF2B5EF4-FFF2-40B4-BE49-F238E27FC236}">
                <a16:creationId xmlns:a16="http://schemas.microsoft.com/office/drawing/2014/main" id="{AC62C2B3-2EE0-9799-4EC7-67C7E035F6B9}"/>
              </a:ext>
            </a:extLst>
          </p:cNvPr>
          <p:cNvSpPr txBox="1"/>
          <p:nvPr/>
        </p:nvSpPr>
        <p:spPr>
          <a:xfrm>
            <a:off x="5810880" y="3292969"/>
            <a:ext cx="4676950" cy="3874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659"/>
              </a:lnSpc>
            </a:pPr>
            <a:r>
              <a:rPr lang="en-US" sz="4400" b="1" spc="-18" dirty="0">
                <a:solidFill>
                  <a:srgbClr val="FFFFFF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Data Cleaning</a:t>
            </a:r>
          </a:p>
        </p:txBody>
      </p:sp>
      <p:sp>
        <p:nvSpPr>
          <p:cNvPr id="42" name="TextBox 36">
            <a:extLst>
              <a:ext uri="{FF2B5EF4-FFF2-40B4-BE49-F238E27FC236}">
                <a16:creationId xmlns:a16="http://schemas.microsoft.com/office/drawing/2014/main" id="{D8A88FB7-C530-5FED-26FC-3AFBCC5DD6C1}"/>
              </a:ext>
            </a:extLst>
          </p:cNvPr>
          <p:cNvSpPr txBox="1"/>
          <p:nvPr/>
        </p:nvSpPr>
        <p:spPr>
          <a:xfrm>
            <a:off x="7626237" y="4948864"/>
            <a:ext cx="4676949" cy="3874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659"/>
              </a:lnSpc>
            </a:pPr>
            <a:r>
              <a:rPr lang="en-US" sz="4400" b="1" spc="-18" dirty="0">
                <a:solidFill>
                  <a:srgbClr val="FFFFFF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Data Modelling</a:t>
            </a:r>
          </a:p>
        </p:txBody>
      </p:sp>
      <p:sp>
        <p:nvSpPr>
          <p:cNvPr id="43" name="TextBox 36">
            <a:extLst>
              <a:ext uri="{FF2B5EF4-FFF2-40B4-BE49-F238E27FC236}">
                <a16:creationId xmlns:a16="http://schemas.microsoft.com/office/drawing/2014/main" id="{5D76033F-8930-67E7-9FDF-CBD91089EBFA}"/>
              </a:ext>
            </a:extLst>
          </p:cNvPr>
          <p:cNvSpPr txBox="1"/>
          <p:nvPr/>
        </p:nvSpPr>
        <p:spPr>
          <a:xfrm>
            <a:off x="3918300" y="1637074"/>
            <a:ext cx="6159548" cy="3874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659"/>
              </a:lnSpc>
            </a:pPr>
            <a:r>
              <a:rPr lang="en-US" sz="4400" b="1" spc="-18" dirty="0">
                <a:solidFill>
                  <a:srgbClr val="FFFFFF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Data Understanding</a:t>
            </a:r>
          </a:p>
        </p:txBody>
      </p:sp>
      <p:sp>
        <p:nvSpPr>
          <p:cNvPr id="44" name="TextBox 36">
            <a:extLst>
              <a:ext uri="{FF2B5EF4-FFF2-40B4-BE49-F238E27FC236}">
                <a16:creationId xmlns:a16="http://schemas.microsoft.com/office/drawing/2014/main" id="{1DA1E623-642B-48DF-7A05-AAF97AB2BD60}"/>
              </a:ext>
            </a:extLst>
          </p:cNvPr>
          <p:cNvSpPr txBox="1"/>
          <p:nvPr/>
        </p:nvSpPr>
        <p:spPr>
          <a:xfrm>
            <a:off x="9492670" y="6375790"/>
            <a:ext cx="4426136" cy="3874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659"/>
              </a:lnSpc>
            </a:pPr>
            <a:r>
              <a:rPr lang="en-US" sz="4400" b="1" spc="-18" dirty="0">
                <a:solidFill>
                  <a:srgbClr val="FFFFFF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Data Analysis</a:t>
            </a:r>
          </a:p>
        </p:txBody>
      </p:sp>
      <p:sp>
        <p:nvSpPr>
          <p:cNvPr id="45" name="TextBox 36">
            <a:extLst>
              <a:ext uri="{FF2B5EF4-FFF2-40B4-BE49-F238E27FC236}">
                <a16:creationId xmlns:a16="http://schemas.microsoft.com/office/drawing/2014/main" id="{C6854D83-D268-B51A-159B-B0BBFCF6D5DC}"/>
              </a:ext>
            </a:extLst>
          </p:cNvPr>
          <p:cNvSpPr txBox="1"/>
          <p:nvPr/>
        </p:nvSpPr>
        <p:spPr>
          <a:xfrm>
            <a:off x="11362378" y="8190194"/>
            <a:ext cx="4824021" cy="3874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659"/>
              </a:lnSpc>
            </a:pPr>
            <a:r>
              <a:rPr lang="en-US" sz="4400" b="1" spc="-18" dirty="0">
                <a:solidFill>
                  <a:srgbClr val="FFFFFF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Generate Insights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2127159" y="6480806"/>
            <a:ext cx="2972219" cy="881758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860915"/>
            <a:ext cx="46361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Insights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517112" y="7810500"/>
            <a:ext cx="17253775" cy="2017079"/>
            <a:chOff x="0" y="0"/>
            <a:chExt cx="23005033" cy="2689439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7272183" y="6480309"/>
            <a:ext cx="2972219" cy="881758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2670342" y="6480309"/>
            <a:ext cx="2972219" cy="881758"/>
          </a:xfrm>
          <a:prstGeom prst="rect">
            <a:avLst/>
          </a:prstGeom>
        </p:spPr>
      </p:pic>
      <p:sp>
        <p:nvSpPr>
          <p:cNvPr id="27" name="TextBox 2">
            <a:extLst>
              <a:ext uri="{FF2B5EF4-FFF2-40B4-BE49-F238E27FC236}">
                <a16:creationId xmlns:a16="http://schemas.microsoft.com/office/drawing/2014/main" id="{45C7C3E8-E031-0F55-BD1B-B42E9A512533}"/>
              </a:ext>
            </a:extLst>
          </p:cNvPr>
          <p:cNvSpPr txBox="1"/>
          <p:nvPr/>
        </p:nvSpPr>
        <p:spPr>
          <a:xfrm>
            <a:off x="1796907" y="5081036"/>
            <a:ext cx="3632723" cy="872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spc="-24" dirty="0">
                <a:latin typeface="Gadugi" panose="020B0502040204020203" pitchFamily="34" charset="0"/>
                <a:ea typeface="Gadugi" panose="020B0502040204020203" pitchFamily="34" charset="0"/>
              </a:rPr>
              <a:t>UNIQUE</a:t>
            </a:r>
          </a:p>
          <a:p>
            <a:pPr algn="ctr">
              <a:lnSpc>
                <a:spcPts val="3359"/>
              </a:lnSpc>
            </a:pPr>
            <a:r>
              <a:rPr lang="en-US" sz="2400" spc="-24" dirty="0">
                <a:latin typeface="Gadugi" panose="020B0502040204020203" pitchFamily="34" charset="0"/>
                <a:ea typeface="Gadugi" panose="020B0502040204020203" pitchFamily="34" charset="0"/>
              </a:rPr>
              <a:t>CATEGORIES</a:t>
            </a:r>
          </a:p>
        </p:txBody>
      </p:sp>
      <p:sp>
        <p:nvSpPr>
          <p:cNvPr id="28" name="TextBox 13">
            <a:extLst>
              <a:ext uri="{FF2B5EF4-FFF2-40B4-BE49-F238E27FC236}">
                <a16:creationId xmlns:a16="http://schemas.microsoft.com/office/drawing/2014/main" id="{3B487A7B-4456-92F3-4E3B-B661E7B7DA13}"/>
              </a:ext>
            </a:extLst>
          </p:cNvPr>
          <p:cNvSpPr txBox="1"/>
          <p:nvPr/>
        </p:nvSpPr>
        <p:spPr>
          <a:xfrm>
            <a:off x="1796907" y="3229537"/>
            <a:ext cx="3632723" cy="12952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80"/>
              </a:lnSpc>
            </a:pPr>
            <a:r>
              <a:rPr lang="en-US" sz="7200" spc="-72" dirty="0">
                <a:latin typeface="Gadugi" panose="020B0502040204020203" pitchFamily="34" charset="0"/>
                <a:ea typeface="Gadugi" panose="020B0502040204020203" pitchFamily="34" charset="0"/>
              </a:rPr>
              <a:t>16</a:t>
            </a:r>
          </a:p>
        </p:txBody>
      </p:sp>
      <p:sp>
        <p:nvSpPr>
          <p:cNvPr id="29" name="TextBox 14">
            <a:extLst>
              <a:ext uri="{FF2B5EF4-FFF2-40B4-BE49-F238E27FC236}">
                <a16:creationId xmlns:a16="http://schemas.microsoft.com/office/drawing/2014/main" id="{9D550342-5E04-8B18-02A4-71CA8A1E6B33}"/>
              </a:ext>
            </a:extLst>
          </p:cNvPr>
          <p:cNvSpPr txBox="1"/>
          <p:nvPr/>
        </p:nvSpPr>
        <p:spPr>
          <a:xfrm>
            <a:off x="6825447" y="5081036"/>
            <a:ext cx="3884010" cy="872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spc="-24">
                <a:latin typeface="Gadugi" panose="020B0502040204020203" pitchFamily="34" charset="0"/>
                <a:ea typeface="Gadugi" panose="020B0502040204020203" pitchFamily="34" charset="0"/>
              </a:rPr>
              <a:t>REACTIONS TO "ANIMAL" POSTS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8AC83FF-2C09-C66D-1DC0-B66EFFBD9044}"/>
              </a:ext>
            </a:extLst>
          </p:cNvPr>
          <p:cNvSpPr txBox="1"/>
          <p:nvPr/>
        </p:nvSpPr>
        <p:spPr>
          <a:xfrm>
            <a:off x="6260052" y="3229537"/>
            <a:ext cx="4669281" cy="12952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80"/>
              </a:lnSpc>
            </a:pPr>
            <a:r>
              <a:rPr lang="en-US" sz="7200" spc="-72" dirty="0">
                <a:latin typeface="Gadugi" panose="020B0502040204020203" pitchFamily="34" charset="0"/>
                <a:ea typeface="Gadugi" panose="020B0502040204020203" pitchFamily="34" charset="0"/>
              </a:rPr>
              <a:t>1897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BD00722-8D39-37DC-A2C3-91C62813704F}"/>
              </a:ext>
            </a:extLst>
          </p:cNvPr>
          <p:cNvSpPr txBox="1"/>
          <p:nvPr/>
        </p:nvSpPr>
        <p:spPr>
          <a:xfrm>
            <a:off x="12355796" y="5081036"/>
            <a:ext cx="3884010" cy="872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spc="-24">
                <a:latin typeface="Gadugi" panose="020B0502040204020203" pitchFamily="34" charset="0"/>
                <a:ea typeface="Gadugi" panose="020B0502040204020203" pitchFamily="34" charset="0"/>
              </a:rPr>
              <a:t>MONTH WITH </a:t>
            </a:r>
          </a:p>
          <a:p>
            <a:pPr algn="ctr">
              <a:lnSpc>
                <a:spcPts val="3359"/>
              </a:lnSpc>
            </a:pPr>
            <a:r>
              <a:rPr lang="en-US" sz="2400" spc="-24">
                <a:latin typeface="Gadugi" panose="020B0502040204020203" pitchFamily="34" charset="0"/>
                <a:ea typeface="Gadugi" panose="020B0502040204020203" pitchFamily="34" charset="0"/>
              </a:rPr>
              <a:t>MOST POSTS</a:t>
            </a:r>
          </a:p>
        </p:txBody>
      </p:sp>
      <p:sp>
        <p:nvSpPr>
          <p:cNvPr id="32" name="TextBox 19">
            <a:extLst>
              <a:ext uri="{FF2B5EF4-FFF2-40B4-BE49-F238E27FC236}">
                <a16:creationId xmlns:a16="http://schemas.microsoft.com/office/drawing/2014/main" id="{5032EB95-3B56-7BD4-6617-53E2D95A624E}"/>
              </a:ext>
            </a:extLst>
          </p:cNvPr>
          <p:cNvSpPr txBox="1"/>
          <p:nvPr/>
        </p:nvSpPr>
        <p:spPr>
          <a:xfrm>
            <a:off x="11821811" y="3238500"/>
            <a:ext cx="4669281" cy="1226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80"/>
              </a:lnSpc>
            </a:pPr>
            <a:r>
              <a:rPr lang="en-US" sz="7200" spc="-72" dirty="0">
                <a:latin typeface="Gadugi" panose="020B0502040204020203" pitchFamily="34" charset="0"/>
                <a:ea typeface="Gadugi" panose="020B0502040204020203" pitchFamily="34" charset="0"/>
              </a:rPr>
              <a:t>JANUARY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8" name="Picture 27" descr="Chart">
            <a:extLst>
              <a:ext uri="{FF2B5EF4-FFF2-40B4-BE49-F238E27FC236}">
                <a16:creationId xmlns:a16="http://schemas.microsoft.com/office/drawing/2014/main" id="{53F9AAEB-179F-91CC-7D77-25F1E2DA9F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358" y="153924"/>
            <a:ext cx="17966979" cy="98558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2" y="-1235382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sp>
        <p:nvSpPr>
          <p:cNvPr id="28" name="Oval 27">
            <a:hlinkClick r:id="rId7"/>
            <a:extLst>
              <a:ext uri="{FF2B5EF4-FFF2-40B4-BE49-F238E27FC236}">
                <a16:creationId xmlns:a16="http://schemas.microsoft.com/office/drawing/2014/main" id="{704037AF-BCC7-539A-6A2A-17FD0C21FEC7}"/>
              </a:ext>
            </a:extLst>
          </p:cNvPr>
          <p:cNvSpPr/>
          <p:nvPr/>
        </p:nvSpPr>
        <p:spPr>
          <a:xfrm>
            <a:off x="4524919" y="2705100"/>
            <a:ext cx="10769924" cy="20170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280BAD6-8158-4D4B-E9E6-15DF6A22BED7}"/>
              </a:ext>
            </a:extLst>
          </p:cNvPr>
          <p:cNvSpPr txBox="1"/>
          <p:nvPr/>
        </p:nvSpPr>
        <p:spPr>
          <a:xfrm>
            <a:off x="5684043" y="3162300"/>
            <a:ext cx="79557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/>
              <a:t>Click Here for Analytics Dashboard</a:t>
            </a:r>
            <a:endParaRPr lang="en-IN" sz="2800" b="1" dirty="0"/>
          </a:p>
        </p:txBody>
      </p:sp>
    </p:spTree>
    <p:extLst>
      <p:ext uri="{BB962C8B-B14F-4D97-AF65-F5344CB8AC3E}">
        <p14:creationId xmlns:p14="http://schemas.microsoft.com/office/powerpoint/2010/main" val="24538516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78</TotalTime>
  <Words>281</Words>
  <Application>Microsoft Office PowerPoint</Application>
  <PresentationFormat>Custom</PresentationFormat>
  <Paragraphs>76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Graphik Regular</vt:lpstr>
      <vt:lpstr>Arial</vt:lpstr>
      <vt:lpstr>Calibri</vt:lpstr>
      <vt:lpstr>Gadugi</vt:lpstr>
      <vt:lpstr>Clear Sans Regular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Template</dc:title>
  <dc:creator>Kevin Dang</dc:creator>
  <cp:lastModifiedBy>jinil patel</cp:lastModifiedBy>
  <cp:revision>14</cp:revision>
  <dcterms:created xsi:type="dcterms:W3CDTF">2006-08-16T00:00:00Z</dcterms:created>
  <dcterms:modified xsi:type="dcterms:W3CDTF">2022-12-24T06:52:55Z</dcterms:modified>
  <dc:identifier>DAEhDyfaYKE</dc:identifier>
</cp:coreProperties>
</file>